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70" r:id="rId12"/>
    <p:sldId id="269" r:id="rId13"/>
  </p:sldIdLst>
  <p:sldSz cx="18288000" cy="10287000"/>
  <p:notesSz cx="6858000" cy="9144000"/>
  <p:embeddedFontLst>
    <p:embeddedFont>
      <p:font typeface="Bradley Hand ITC" panose="03070402050302030203" pitchFamily="66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nva Sans Bold" panose="020B0604020202020204" charset="0"/>
      <p:regular r:id="rId19"/>
    </p:embeddedFont>
    <p:embeddedFont>
      <p:font typeface="DM Sans Bold" panose="020B0604020202020204" charset="0"/>
      <p:regular r:id="rId20"/>
    </p:embeddedFont>
    <p:embeddedFont>
      <p:font typeface="DM Sans Bold Italics" panose="020B0604020202020204" charset="0"/>
      <p:regular r:id="rId21"/>
    </p:embeddedFont>
    <p:embeddedFont>
      <p:font typeface="DM Sans Italics" panose="020B0604020202020204" charset="0"/>
      <p:regular r:id="rId22"/>
    </p:embeddedFont>
    <p:embeddedFont>
      <p:font typeface="Open Sauce" panose="020B0604020202020204" charset="0"/>
      <p:regular r:id="rId23"/>
    </p:embeddedFont>
    <p:embeddedFont>
      <p:font typeface="Oswald" panose="00000500000000000000" pitchFamily="2" charset="0"/>
      <p:regular r:id="rId24"/>
      <p:bold r:id="rId25"/>
    </p:embeddedFont>
    <p:embeddedFont>
      <p:font typeface="Oswald Bold" panose="00000800000000000000" charset="0"/>
      <p:regular r:id="rId26"/>
    </p:embeddedFont>
    <p:embeddedFont>
      <p:font typeface="Oswald Medium" panose="00000600000000000000" pitchFamily="2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59121">
            <a:off x="14467634" y="6301582"/>
            <a:ext cx="8232085" cy="84471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917277" y="-5202744"/>
            <a:ext cx="9022634" cy="9258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82913" y="4055556"/>
            <a:ext cx="9483466" cy="3483277"/>
            <a:chOff x="0" y="0"/>
            <a:chExt cx="1831411" cy="6726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31411" cy="672677"/>
            </a:xfrm>
            <a:custGeom>
              <a:avLst/>
              <a:gdLst/>
              <a:ahLst/>
              <a:cxnLst/>
              <a:rect l="l" t="t" r="r" b="b"/>
              <a:pathLst>
                <a:path w="1831411" h="672677">
                  <a:moveTo>
                    <a:pt x="0" y="0"/>
                  </a:moveTo>
                  <a:lnTo>
                    <a:pt x="1831411" y="0"/>
                  </a:lnTo>
                  <a:lnTo>
                    <a:pt x="1831411" y="672677"/>
                  </a:lnTo>
                  <a:lnTo>
                    <a:pt x="0" y="672677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FFFFFF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809"/>
                </a:lnSpc>
              </a:pPr>
              <a:r>
                <a:rPr lang="en-US" sz="3699" u="sng" dirty="0">
                  <a:solidFill>
                    <a:srgbClr val="000000"/>
                  </a:solidFill>
                  <a:latin typeface="Oswald Bold"/>
                </a:rPr>
                <a:t>THE CONCEPTS USED:</a:t>
              </a:r>
            </a:p>
            <a:p>
              <a:pPr>
                <a:lnSpc>
                  <a:spcPts val="4809"/>
                </a:lnSpc>
              </a:pPr>
              <a:endParaRPr lang="en-US" sz="3699" u="sng" dirty="0">
                <a:solidFill>
                  <a:srgbClr val="000000"/>
                </a:solidFill>
                <a:latin typeface="Oswald Bold"/>
              </a:endParaRPr>
            </a:p>
            <a:p>
              <a:pPr marL="798821" lvl="1" indent="-399411">
                <a:lnSpc>
                  <a:spcPts val="4809"/>
                </a:lnSpc>
                <a:buFont typeface="Arial"/>
                <a:buChar char="•"/>
              </a:pPr>
              <a:r>
                <a:rPr lang="en-US" sz="3699" dirty="0">
                  <a:solidFill>
                    <a:srgbClr val="000000"/>
                  </a:solidFill>
                  <a:latin typeface="Oswald Bold"/>
                </a:rPr>
                <a:t>DEEP LEARNING</a:t>
              </a:r>
            </a:p>
            <a:p>
              <a:pPr marL="798821" lvl="1" indent="-399411">
                <a:lnSpc>
                  <a:spcPts val="4809"/>
                </a:lnSpc>
                <a:buFont typeface="Arial"/>
                <a:buChar char="•"/>
              </a:pPr>
              <a:r>
                <a:rPr lang="en-US" sz="3699" dirty="0">
                  <a:solidFill>
                    <a:srgbClr val="000000"/>
                  </a:solidFill>
                  <a:latin typeface="Oswald Bold"/>
                </a:rPr>
                <a:t>NEURAL NETWORKS</a:t>
              </a:r>
            </a:p>
            <a:p>
              <a:pPr marL="798821" lvl="1" indent="-399411">
                <a:lnSpc>
                  <a:spcPts val="4809"/>
                </a:lnSpc>
                <a:buFont typeface="Arial"/>
                <a:buChar char="•"/>
              </a:pPr>
              <a:r>
                <a:rPr lang="en-US" sz="3699" dirty="0">
                  <a:solidFill>
                    <a:srgbClr val="000000"/>
                  </a:solidFill>
                  <a:latin typeface="Oswald Bold"/>
                </a:rPr>
                <a:t>CONVOLUTIONAL NEURAL NETWORK(CNN)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67311" y="426976"/>
            <a:ext cx="14731032" cy="3332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20"/>
              </a:lnSpc>
            </a:pPr>
            <a:r>
              <a:rPr lang="en-US" sz="6463" u="sng" spc="633" dirty="0">
                <a:solidFill>
                  <a:srgbClr val="231F20"/>
                </a:solidFill>
                <a:latin typeface="Oswald Bold"/>
              </a:rPr>
              <a:t>GROUP 6:SIGN LANGUAGE DETECTION :</a:t>
            </a:r>
          </a:p>
          <a:p>
            <a:pPr algn="ctr">
              <a:lnSpc>
                <a:spcPts val="8920"/>
              </a:lnSpc>
            </a:pPr>
            <a:endParaRPr lang="en-US" sz="6463" u="sng" spc="633" dirty="0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44200" y="6167072"/>
            <a:ext cx="8400216" cy="552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6"/>
              </a:lnSpc>
            </a:pPr>
            <a:r>
              <a:rPr lang="en-US" sz="2850" u="sng" dirty="0">
                <a:solidFill>
                  <a:srgbClr val="231F20"/>
                </a:solidFill>
                <a:latin typeface="Oswald Bold"/>
              </a:rPr>
              <a:t>PRESENTED  BY:</a:t>
            </a:r>
          </a:p>
          <a:p>
            <a:pPr>
              <a:lnSpc>
                <a:spcPts val="3706"/>
              </a:lnSpc>
            </a:pPr>
            <a:r>
              <a:rPr lang="en-US" sz="2850" dirty="0">
                <a:solidFill>
                  <a:srgbClr val="231F20"/>
                </a:solidFill>
                <a:latin typeface="Oswald Bold"/>
              </a:rPr>
              <a:t>KIRTIKAA SHARMA (2115800013)</a:t>
            </a:r>
          </a:p>
          <a:p>
            <a:pPr>
              <a:lnSpc>
                <a:spcPts val="3706"/>
              </a:lnSpc>
            </a:pPr>
            <a:r>
              <a:rPr lang="en-US" sz="2850" dirty="0">
                <a:solidFill>
                  <a:srgbClr val="231F20"/>
                </a:solidFill>
                <a:latin typeface="Oswald Bold"/>
              </a:rPr>
              <a:t>HEMENDRA YADAV (2115800011)</a:t>
            </a:r>
          </a:p>
          <a:p>
            <a:pPr>
              <a:lnSpc>
                <a:spcPts val="3706"/>
              </a:lnSpc>
            </a:pPr>
            <a:r>
              <a:rPr lang="en-US" sz="2850" dirty="0">
                <a:solidFill>
                  <a:srgbClr val="231F20"/>
                </a:solidFill>
                <a:latin typeface="Oswald Bold"/>
              </a:rPr>
              <a:t>YUGDEEP PARIHAR(2115800033)</a:t>
            </a:r>
          </a:p>
          <a:p>
            <a:pPr>
              <a:lnSpc>
                <a:spcPts val="3706"/>
              </a:lnSpc>
            </a:pPr>
            <a:r>
              <a:rPr lang="en-US" sz="2850" dirty="0">
                <a:solidFill>
                  <a:srgbClr val="231F20"/>
                </a:solidFill>
                <a:latin typeface="Oswald Bold"/>
              </a:rPr>
              <a:t>SOMIL GUPTA (2115800024)</a:t>
            </a:r>
          </a:p>
          <a:p>
            <a:pPr>
              <a:lnSpc>
                <a:spcPts val="3706"/>
              </a:lnSpc>
            </a:pPr>
            <a:endParaRPr lang="en-US" sz="2850" dirty="0">
              <a:solidFill>
                <a:srgbClr val="231F20"/>
              </a:solidFill>
              <a:latin typeface="Oswald Bold"/>
            </a:endParaRPr>
          </a:p>
          <a:p>
            <a:pPr>
              <a:lnSpc>
                <a:spcPts val="3706"/>
              </a:lnSpc>
            </a:pPr>
            <a:r>
              <a:rPr lang="en-US" sz="2850" u="sng" dirty="0">
                <a:solidFill>
                  <a:srgbClr val="231F20"/>
                </a:solidFill>
                <a:latin typeface="Oswald Bold"/>
              </a:rPr>
              <a:t>GUIDED BY (MENTOR):</a:t>
            </a:r>
          </a:p>
          <a:p>
            <a:pPr>
              <a:lnSpc>
                <a:spcPts val="3706"/>
              </a:lnSpc>
            </a:pPr>
            <a:r>
              <a:rPr lang="en-US" sz="2850" dirty="0">
                <a:solidFill>
                  <a:srgbClr val="231F20"/>
                </a:solidFill>
                <a:latin typeface="Oswald Bold"/>
              </a:rPr>
              <a:t>MS. SUMANA SNIGDHA KESAVARAJU</a:t>
            </a:r>
          </a:p>
          <a:p>
            <a:pPr>
              <a:lnSpc>
                <a:spcPts val="2717"/>
              </a:lnSpc>
            </a:pPr>
            <a:endParaRPr lang="en-US" sz="2850" dirty="0">
              <a:solidFill>
                <a:srgbClr val="231F20"/>
              </a:solidFill>
              <a:latin typeface="Oswald Bold"/>
            </a:endParaRPr>
          </a:p>
          <a:p>
            <a:pPr>
              <a:lnSpc>
                <a:spcPts val="2717"/>
              </a:lnSpc>
            </a:pPr>
            <a:endParaRPr lang="en-US" sz="2850" dirty="0">
              <a:solidFill>
                <a:srgbClr val="231F20"/>
              </a:solidFill>
              <a:latin typeface="Oswald Bold"/>
            </a:endParaRPr>
          </a:p>
          <a:p>
            <a:pPr>
              <a:lnSpc>
                <a:spcPts val="2717"/>
              </a:lnSpc>
            </a:pPr>
            <a:endParaRPr lang="en-US" sz="2850" dirty="0">
              <a:solidFill>
                <a:srgbClr val="231F20"/>
              </a:solidFill>
              <a:latin typeface="Oswald Bold"/>
            </a:endParaRPr>
          </a:p>
          <a:p>
            <a:pPr>
              <a:lnSpc>
                <a:spcPts val="2717"/>
              </a:lnSpc>
            </a:pPr>
            <a:endParaRPr lang="en-US" sz="2850" dirty="0">
              <a:solidFill>
                <a:srgbClr val="231F20"/>
              </a:solidFill>
              <a:latin typeface="Oswald Bold"/>
            </a:endParaRPr>
          </a:p>
          <a:p>
            <a:pPr algn="ctr">
              <a:lnSpc>
                <a:spcPts val="2717"/>
              </a:lnSpc>
              <a:spcBef>
                <a:spcPct val="0"/>
              </a:spcBef>
            </a:pPr>
            <a:endParaRPr lang="en-US" sz="2850" dirty="0">
              <a:solidFill>
                <a:srgbClr val="231F20"/>
              </a:solidFill>
              <a:latin typeface="Oswald Bold"/>
            </a:endParaRPr>
          </a:p>
        </p:txBody>
      </p:sp>
      <p:pic>
        <p:nvPicPr>
          <p:cNvPr id="1026" name="Picture 2" descr="American Sign Language Recognition using Deep Learning">
            <a:extLst>
              <a:ext uri="{FF2B5EF4-FFF2-40B4-BE49-F238E27FC236}">
                <a16:creationId xmlns:a16="http://schemas.microsoft.com/office/drawing/2014/main" id="{75F0335A-C303-A84B-0362-470FD35F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0" y="209401"/>
            <a:ext cx="3899889" cy="1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87923">
            <a:off x="-2591133" y="6919287"/>
            <a:ext cx="13977230" cy="143423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87923">
            <a:off x="12049458" y="-3079827"/>
            <a:ext cx="7032580" cy="721626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685800" y="-1267888"/>
            <a:ext cx="2094695" cy="2377721"/>
            <a:chOff x="0" y="0"/>
            <a:chExt cx="551689" cy="6262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97322" y="7449504"/>
            <a:ext cx="10446659" cy="219830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1228" y="2835110"/>
            <a:ext cx="10750746" cy="28184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0" y="1032770"/>
            <a:ext cx="13675779" cy="139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360"/>
              </a:lnSpc>
              <a:spcBef>
                <a:spcPct val="0"/>
              </a:spcBef>
            </a:pPr>
            <a:r>
              <a:rPr lang="en-US" sz="8232" spc="806" dirty="0">
                <a:solidFill>
                  <a:srgbClr val="231F20"/>
                </a:solidFill>
                <a:latin typeface="Oswald Bold"/>
              </a:rPr>
              <a:t>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DC0792-291D-8047-03B8-51C8A25374A8}"/>
              </a:ext>
            </a:extLst>
          </p:cNvPr>
          <p:cNvSpPr txBox="1"/>
          <p:nvPr/>
        </p:nvSpPr>
        <p:spPr>
          <a:xfrm>
            <a:off x="7397322" y="5996614"/>
            <a:ext cx="70806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pc="806" dirty="0">
                <a:solidFill>
                  <a:srgbClr val="231F20"/>
                </a:solidFill>
                <a:latin typeface="Oswald Bold"/>
              </a:rPr>
              <a:t>ACCURACY</a:t>
            </a:r>
            <a:endParaRPr lang="en-US" sz="6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419100"/>
            <a:ext cx="882977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FUTURE SCOPE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55862" y="3183102"/>
            <a:ext cx="15776275" cy="678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endParaRPr dirty="0"/>
          </a:p>
          <a:p>
            <a:pPr algn="ctr">
              <a:lnSpc>
                <a:spcPts val="3780"/>
              </a:lnSpc>
            </a:pPr>
            <a:r>
              <a:rPr lang="en-US" sz="2739" spc="268" dirty="0">
                <a:solidFill>
                  <a:srgbClr val="000000"/>
                </a:solidFill>
                <a:latin typeface="Oswald"/>
              </a:rPr>
              <a:t>WE ARE PLANNING TO ACHIEVE HIGHER ACCURACY EVEN IN CASE OF COMPLEX BACKGROUNDS</a:t>
            </a:r>
          </a:p>
          <a:p>
            <a:pPr algn="ctr">
              <a:lnSpc>
                <a:spcPts val="3780"/>
              </a:lnSpc>
            </a:pPr>
            <a:r>
              <a:rPr lang="en-US" sz="2739" spc="268" dirty="0">
                <a:solidFill>
                  <a:srgbClr val="000000"/>
                </a:solidFill>
                <a:latin typeface="Oswald"/>
              </a:rPr>
              <a:t>AND IN LOW-LIGHTING AREAS</a:t>
            </a:r>
          </a:p>
          <a:p>
            <a:pPr algn="ctr">
              <a:lnSpc>
                <a:spcPts val="3780"/>
              </a:lnSpc>
            </a:pPr>
            <a:endParaRPr lang="en-US" sz="2739" spc="268" dirty="0">
              <a:solidFill>
                <a:srgbClr val="000000"/>
              </a:solidFill>
              <a:latin typeface="Oswald"/>
            </a:endParaRPr>
          </a:p>
          <a:p>
            <a:pPr algn="ctr">
              <a:lnSpc>
                <a:spcPts val="3780"/>
              </a:lnSpc>
            </a:pPr>
            <a:r>
              <a:rPr lang="en-US" sz="2739" spc="268" dirty="0">
                <a:solidFill>
                  <a:srgbClr val="000000"/>
                </a:solidFill>
                <a:latin typeface="Oswald"/>
              </a:rPr>
              <a:t>THE FUTURE SCOPE OF SIGN LANGUAGE RECOGNITION INCLUDES ADVANCEMENTS IN ARTIFICIAL INTELLIGENCE, COMPUTER VISION, AND MACHINE LEARNING TO IMPROVE ACCURACY AND</a:t>
            </a:r>
          </a:p>
          <a:p>
            <a:pPr algn="ctr">
              <a:lnSpc>
                <a:spcPts val="3780"/>
              </a:lnSpc>
            </a:pPr>
            <a:r>
              <a:rPr lang="en-US" sz="2739" spc="268" dirty="0">
                <a:solidFill>
                  <a:srgbClr val="000000"/>
                </a:solidFill>
                <a:latin typeface="Oswald"/>
              </a:rPr>
              <a:t> SPEED RECOGNITION. WE ARE PLANNING TO MAKE A APPLICATION IT CAN HELP BRIDGE COMMUNICATION GAPS BETWEEN INDIVIDUALS WHO ARE DEAF OR HARD OF HEARING AND THOSE WHO ARE NOT</a:t>
            </a:r>
          </a:p>
          <a:p>
            <a:pPr algn="ctr">
              <a:lnSpc>
                <a:spcPts val="3780"/>
              </a:lnSpc>
            </a:pPr>
            <a:endParaRPr lang="en-US" sz="2739" spc="268" dirty="0">
              <a:solidFill>
                <a:srgbClr val="000000"/>
              </a:solidFill>
              <a:latin typeface="Oswald"/>
            </a:endParaRPr>
          </a:p>
          <a:p>
            <a:pPr algn="ctr">
              <a:lnSpc>
                <a:spcPts val="3780"/>
              </a:lnSpc>
            </a:pPr>
            <a:endParaRPr lang="en-US" sz="2739" spc="268" dirty="0">
              <a:solidFill>
                <a:srgbClr val="000000"/>
              </a:solidFill>
              <a:latin typeface="Oswald"/>
            </a:endParaRPr>
          </a:p>
          <a:p>
            <a:pPr algn="ctr">
              <a:lnSpc>
                <a:spcPts val="3780"/>
              </a:lnSpc>
            </a:pPr>
            <a:endParaRPr lang="en-US" sz="2739" spc="268" dirty="0">
              <a:solidFill>
                <a:srgbClr val="000000"/>
              </a:solidFill>
              <a:latin typeface="Oswald"/>
            </a:endParaRPr>
          </a:p>
          <a:p>
            <a:pPr algn="ctr">
              <a:lnSpc>
                <a:spcPts val="3780"/>
              </a:lnSpc>
            </a:pPr>
            <a:endParaRPr lang="en-US" sz="2739" spc="268" dirty="0">
              <a:solidFill>
                <a:srgbClr val="000000"/>
              </a:solidFill>
              <a:latin typeface="Oswald"/>
            </a:endParaRPr>
          </a:p>
          <a:p>
            <a:pPr algn="ctr">
              <a:lnSpc>
                <a:spcPts val="3780"/>
              </a:lnSpc>
              <a:spcBef>
                <a:spcPct val="0"/>
              </a:spcBef>
            </a:pPr>
            <a:endParaRPr lang="en-US" sz="2739" spc="268" dirty="0">
              <a:solidFill>
                <a:srgbClr val="000000"/>
              </a:solidFill>
              <a:latin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580377">
            <a:off x="9373393" y="-9151850"/>
            <a:ext cx="24036383" cy="246641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75479" y="2383891"/>
            <a:ext cx="8097687" cy="1533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THANK’S YOU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426707" y="2781300"/>
            <a:ext cx="3622668" cy="41676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-3810000" y="8097556"/>
            <a:ext cx="11881594" cy="3564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ACDEB6-CEB0-60DD-9B51-D910EEC12ECD}"/>
              </a:ext>
            </a:extLst>
          </p:cNvPr>
          <p:cNvSpPr txBox="1"/>
          <p:nvPr/>
        </p:nvSpPr>
        <p:spPr>
          <a:xfrm>
            <a:off x="1175479" y="4457700"/>
            <a:ext cx="7612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radley Hand ITC" panose="03070402050302030203" pitchFamily="66" charset="0"/>
              </a:rPr>
              <a:t>If you have any question feel free to ask 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7910349" y="-4930117"/>
            <a:ext cx="12110389" cy="124267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986589">
            <a:off x="11513093" y="8078578"/>
            <a:ext cx="9894000" cy="1015242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181600" y="190500"/>
            <a:ext cx="15781204" cy="1203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25"/>
              </a:lnSpc>
            </a:pPr>
            <a:r>
              <a:rPr lang="en-US" sz="7409" u="sng" spc="726" dirty="0">
                <a:solidFill>
                  <a:srgbClr val="FFFFFF"/>
                </a:solidFill>
                <a:latin typeface="Oswald Bold"/>
              </a:rPr>
              <a:t>THE PRIMARY REASON 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76600" y="2095394"/>
            <a:ext cx="14677571" cy="2978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77"/>
              </a:lnSpc>
            </a:pPr>
            <a:r>
              <a:rPr lang="en-US" sz="4800" b="1" u="sng" spc="275" dirty="0">
                <a:solidFill>
                  <a:srgbClr val="F5FFF5"/>
                </a:solidFill>
                <a:latin typeface="DM Sans Bold"/>
              </a:rPr>
              <a:t>The primary motivation behind opting for this sign language recognition project is:</a:t>
            </a:r>
          </a:p>
          <a:p>
            <a:pPr algn="l">
              <a:lnSpc>
                <a:spcPts val="3877"/>
              </a:lnSpc>
            </a:pPr>
            <a:endParaRPr lang="en-US" sz="2810" spc="275" dirty="0">
              <a:solidFill>
                <a:srgbClr val="F5FFF5"/>
              </a:solidFill>
              <a:latin typeface="DM Sans Bold"/>
            </a:endParaRPr>
          </a:p>
          <a:p>
            <a:pPr marL="514350" indent="-514350" algn="l">
              <a:lnSpc>
                <a:spcPts val="3877"/>
              </a:lnSpc>
              <a:buFont typeface="Wingdings" panose="05000000000000000000" pitchFamily="2" charset="2"/>
              <a:buChar char="Ø"/>
            </a:pPr>
            <a:r>
              <a:rPr lang="en-US" sz="2800" spc="275" dirty="0">
                <a:solidFill>
                  <a:srgbClr val="F5FFF5"/>
                </a:solidFill>
                <a:latin typeface="DM Sans Bold"/>
              </a:rPr>
              <a:t>To build an ML-based system to help deaf fellow citizens around us to cope with the unwanted communication gap with the rest of the population.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24205E-B95A-1E13-D2E7-BE85800CB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317" y="5760094"/>
            <a:ext cx="7251770" cy="3821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16048">
            <a:off x="12243487" y="-1005305"/>
            <a:ext cx="10749463" cy="268736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7200" y="3238500"/>
            <a:ext cx="11369234" cy="6168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86"/>
              </a:lnSpc>
            </a:pPr>
            <a:r>
              <a:rPr lang="en-US" sz="3758" u="sng" dirty="0">
                <a:solidFill>
                  <a:srgbClr val="231F20"/>
                </a:solidFill>
                <a:latin typeface="Oswald Bold"/>
              </a:rPr>
              <a:t> According to the World Health Organization (WHO):</a:t>
            </a:r>
          </a:p>
          <a:p>
            <a:pPr>
              <a:lnSpc>
                <a:spcPts val="4886"/>
              </a:lnSpc>
            </a:pPr>
            <a:endParaRPr lang="en-US" sz="3758" u="sng" dirty="0">
              <a:solidFill>
                <a:srgbClr val="231F20"/>
              </a:solidFill>
              <a:latin typeface="Oswald Bold"/>
            </a:endParaRPr>
          </a:p>
          <a:p>
            <a:pPr marL="811458" lvl="1" indent="-405729">
              <a:lnSpc>
                <a:spcPts val="4886"/>
              </a:lnSpc>
              <a:buFont typeface="Arial"/>
              <a:buChar char="•"/>
            </a:pPr>
            <a:r>
              <a:rPr lang="en-US" sz="3758" dirty="0">
                <a:solidFill>
                  <a:srgbClr val="231F20"/>
                </a:solidFill>
                <a:latin typeface="Oswald Bold"/>
              </a:rPr>
              <a:t>Hearing disability - 2005 ~ 278 million</a:t>
            </a:r>
          </a:p>
          <a:p>
            <a:pPr marL="811458" lvl="1" indent="-405729">
              <a:lnSpc>
                <a:spcPts val="4886"/>
              </a:lnSpc>
              <a:buFont typeface="Arial"/>
              <a:buChar char="•"/>
            </a:pPr>
            <a:r>
              <a:rPr lang="en-US" sz="3758" dirty="0">
                <a:solidFill>
                  <a:srgbClr val="231F20"/>
                </a:solidFill>
                <a:latin typeface="Oswald Bold"/>
              </a:rPr>
              <a:t>2015 – jumped to 360 million -&gt; roughly 14 % increment.</a:t>
            </a:r>
          </a:p>
          <a:p>
            <a:pPr marL="811458" lvl="1" indent="-405729">
              <a:lnSpc>
                <a:spcPts val="4886"/>
              </a:lnSpc>
              <a:buFont typeface="Arial"/>
              <a:buChar char="•"/>
            </a:pPr>
            <a:r>
              <a:rPr lang="en-US" sz="3758" dirty="0">
                <a:solidFill>
                  <a:srgbClr val="231F20"/>
                </a:solidFill>
                <a:latin typeface="Oswald Bold"/>
              </a:rPr>
              <a:t>WHO - 1.5 billion people, 2019. </a:t>
            </a:r>
          </a:p>
          <a:p>
            <a:pPr marL="811458" lvl="1" indent="-405729">
              <a:lnSpc>
                <a:spcPts val="4886"/>
              </a:lnSpc>
              <a:buFont typeface="Arial"/>
              <a:buChar char="•"/>
            </a:pPr>
            <a:r>
              <a:rPr lang="en-US" sz="3758" dirty="0">
                <a:solidFill>
                  <a:srgbClr val="231F20"/>
                </a:solidFill>
                <a:latin typeface="Oswald Bold"/>
              </a:rPr>
              <a:t>Could rise to over 2.5 billion by 2050.</a:t>
            </a:r>
          </a:p>
          <a:p>
            <a:pPr>
              <a:lnSpc>
                <a:spcPts val="3548"/>
              </a:lnSpc>
            </a:pPr>
            <a:endParaRPr lang="en-US" sz="3758" dirty="0">
              <a:solidFill>
                <a:srgbClr val="231F20"/>
              </a:solidFill>
              <a:latin typeface="Oswald Bold"/>
            </a:endParaRPr>
          </a:p>
          <a:p>
            <a:pPr>
              <a:lnSpc>
                <a:spcPts val="3288"/>
              </a:lnSpc>
            </a:pPr>
            <a:endParaRPr lang="en-US" sz="3758" dirty="0">
              <a:solidFill>
                <a:srgbClr val="231F20"/>
              </a:solidFill>
              <a:latin typeface="Oswald Bold"/>
            </a:endParaRPr>
          </a:p>
          <a:p>
            <a:pPr>
              <a:lnSpc>
                <a:spcPts val="3548"/>
              </a:lnSpc>
            </a:pPr>
            <a:endParaRPr lang="en-US" sz="3758" dirty="0">
              <a:solidFill>
                <a:srgbClr val="231F20"/>
              </a:solidFill>
              <a:latin typeface="Oswald Bold"/>
            </a:endParaRPr>
          </a:p>
          <a:p>
            <a:pPr>
              <a:lnSpc>
                <a:spcPts val="3548"/>
              </a:lnSpc>
            </a:pPr>
            <a:endParaRPr lang="en-US" sz="3758" dirty="0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849930" y="43780"/>
            <a:ext cx="10972382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u="sng" spc="978">
                <a:solidFill>
                  <a:srgbClr val="231F20"/>
                </a:solidFill>
                <a:latin typeface="Oswald Bold"/>
              </a:rPr>
              <a:t>STATISTICS: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F42CF64E-2CBF-C556-7449-FECAD37AE7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270" b="12746"/>
          <a:stretch>
            <a:fillRect/>
          </a:stretch>
        </p:blipFill>
        <p:spPr>
          <a:xfrm>
            <a:off x="11650651" y="1219431"/>
            <a:ext cx="6624857" cy="6582986"/>
          </a:xfrm>
          <a:prstGeom prst="rect">
            <a:avLst/>
          </a:prstGeom>
        </p:spPr>
      </p:pic>
      <p:sp>
        <p:nvSpPr>
          <p:cNvPr id="22" name="TextBox 6">
            <a:extLst>
              <a:ext uri="{FF2B5EF4-FFF2-40B4-BE49-F238E27FC236}">
                <a16:creationId xmlns:a16="http://schemas.microsoft.com/office/drawing/2014/main" id="{FEF8E2A7-C15B-70BC-0F93-FBDD9B0CC58D}"/>
              </a:ext>
            </a:extLst>
          </p:cNvPr>
          <p:cNvSpPr txBox="1"/>
          <p:nvPr/>
        </p:nvSpPr>
        <p:spPr>
          <a:xfrm>
            <a:off x="10087768" y="122761"/>
            <a:ext cx="5846171" cy="101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81" spc="29">
                <a:solidFill>
                  <a:srgbClr val="231F20"/>
                </a:solidFill>
                <a:latin typeface="DM Sans Bold Italics"/>
              </a:rPr>
              <a:t>ASL</a:t>
            </a:r>
          </a:p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81" spc="29">
                <a:solidFill>
                  <a:srgbClr val="231F20"/>
                </a:solidFill>
                <a:latin typeface="DM Sans Bold Italics"/>
              </a:rPr>
              <a:t>13.1%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269D24C6-6CD3-12AE-0E84-2626E92970A6}"/>
              </a:ext>
            </a:extLst>
          </p:cNvPr>
          <p:cNvSpPr txBox="1"/>
          <p:nvPr/>
        </p:nvSpPr>
        <p:spPr>
          <a:xfrm>
            <a:off x="14075656" y="7877085"/>
            <a:ext cx="2093119" cy="101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81" spc="29">
                <a:solidFill>
                  <a:srgbClr val="231F20"/>
                </a:solidFill>
                <a:latin typeface="DM Sans Bold Italics"/>
              </a:rPr>
              <a:t>Deaf/ Mute</a:t>
            </a:r>
          </a:p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81" spc="29">
                <a:solidFill>
                  <a:srgbClr val="231F20"/>
                </a:solidFill>
                <a:latin typeface="DM Sans Bold Italics"/>
              </a:rPr>
              <a:t>86.9%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7659121">
            <a:off x="15185843" y="7308427"/>
            <a:ext cx="7629294" cy="78285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889097" y="-4629150"/>
            <a:ext cx="9022634" cy="9258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-1602460"/>
            <a:ext cx="16957792" cy="11698960"/>
            <a:chOff x="0" y="0"/>
            <a:chExt cx="3274826" cy="24546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39148" cy="2454676"/>
            </a:xfrm>
            <a:custGeom>
              <a:avLst/>
              <a:gdLst/>
              <a:ahLst/>
              <a:cxnLst/>
              <a:rect l="l" t="t" r="r" b="b"/>
              <a:pathLst>
                <a:path w="2939148" h="2454676">
                  <a:moveTo>
                    <a:pt x="0" y="0"/>
                  </a:moveTo>
                  <a:lnTo>
                    <a:pt x="2939148" y="0"/>
                  </a:lnTo>
                  <a:lnTo>
                    <a:pt x="2939148" y="2454676"/>
                  </a:lnTo>
                  <a:lnTo>
                    <a:pt x="0" y="24546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FFFF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0800" y="606569"/>
              <a:ext cx="3204026" cy="1070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39"/>
                </a:lnSpc>
              </a:pPr>
              <a:endParaRPr dirty="0"/>
            </a:p>
            <a:p>
              <a:pPr algn="just">
                <a:lnSpc>
                  <a:spcPts val="3639"/>
                </a:lnSpc>
              </a:pPr>
              <a:endParaRPr dirty="0"/>
            </a:p>
            <a:p>
              <a:pPr algn="just">
                <a:lnSpc>
                  <a:spcPts val="3769"/>
                </a:lnSpc>
              </a:pPr>
              <a:endParaRPr dirty="0"/>
            </a:p>
            <a:p>
              <a:pPr algn="just">
                <a:lnSpc>
                  <a:spcPts val="4159"/>
                </a:lnSpc>
              </a:pPr>
              <a:endParaRPr dirty="0"/>
            </a:p>
            <a:p>
              <a:pPr algn="just">
                <a:lnSpc>
                  <a:spcPts val="4159"/>
                </a:lnSpc>
              </a:pPr>
              <a:endParaRPr dirty="0"/>
            </a:p>
            <a:p>
              <a:pPr algn="just">
                <a:lnSpc>
                  <a:spcPts val="4419"/>
                </a:lnSpc>
              </a:pPr>
              <a:endParaRPr dirty="0"/>
            </a:p>
            <a:p>
              <a:pPr algn="just">
                <a:lnSpc>
                  <a:spcPts val="4419"/>
                </a:lnSpc>
              </a:pPr>
              <a:endParaRPr dirty="0"/>
            </a:p>
            <a:p>
              <a:pPr marL="457200" indent="-457200" algn="just">
                <a:lnSpc>
                  <a:spcPts val="4419"/>
                </a:lnSpc>
                <a:buFont typeface="Wingdings" panose="05000000000000000000" pitchFamily="2" charset="2"/>
                <a:buChar char="Ø"/>
              </a:pPr>
              <a:r>
                <a:rPr lang="en-US" sz="3399" dirty="0">
                  <a:solidFill>
                    <a:srgbClr val="000000"/>
                  </a:solidFill>
                  <a:latin typeface="Oswald Bold"/>
                </a:rPr>
                <a:t> To eliminate the need for a sign language interpreter by making the best possible use of CNN to build a proficient project that accurately recognizes the majority of the symbols/patterns used in everyday sign language (ASL).</a:t>
              </a:r>
            </a:p>
            <a:p>
              <a:pPr algn="just">
                <a:lnSpc>
                  <a:spcPts val="4029"/>
                </a:lnSpc>
              </a:pPr>
              <a:endParaRPr lang="en-US" sz="3399" dirty="0">
                <a:solidFill>
                  <a:srgbClr val="000000"/>
                </a:solidFill>
                <a:latin typeface="Oswald Bold"/>
              </a:endParaRPr>
            </a:p>
            <a:p>
              <a:pPr algn="just">
                <a:lnSpc>
                  <a:spcPts val="4029"/>
                </a:lnSpc>
              </a:pPr>
              <a:r>
                <a:rPr lang="en-US" sz="3099" u="sng" dirty="0">
                  <a:solidFill>
                    <a:srgbClr val="000000"/>
                  </a:solidFill>
                  <a:latin typeface="Oswald Bold"/>
                </a:rPr>
                <a:t>Why we chose CNN to achieve this goal? :</a:t>
              </a:r>
            </a:p>
            <a:p>
              <a:pPr algn="just">
                <a:lnSpc>
                  <a:spcPts val="3769"/>
                </a:lnSpc>
              </a:pPr>
              <a:endParaRPr lang="en-US" sz="3099" u="sng" dirty="0">
                <a:solidFill>
                  <a:srgbClr val="000000"/>
                </a:solidFill>
                <a:latin typeface="Oswald Bold"/>
              </a:endParaRPr>
            </a:p>
            <a:p>
              <a:pPr marL="457200" indent="-457200" algn="just">
                <a:lnSpc>
                  <a:spcPts val="4549"/>
                </a:lnSpc>
                <a:buFont typeface="Wingdings" panose="05000000000000000000" pitchFamily="2" charset="2"/>
                <a:buChar char="Ø"/>
              </a:pPr>
              <a:r>
                <a:rPr lang="en-US" sz="3499" dirty="0">
                  <a:solidFill>
                    <a:srgbClr val="000000"/>
                  </a:solidFill>
                  <a:latin typeface="Oswald Bold"/>
                </a:rPr>
                <a:t>We decided to use CNN for implementing this project basically due to the high proficiency of this technology in dealing with image/pattern recognition and tracking i.e. in solving computer vision problems.</a:t>
              </a:r>
            </a:p>
            <a:p>
              <a:pPr algn="just">
                <a:lnSpc>
                  <a:spcPts val="3639"/>
                </a:lnSpc>
              </a:pPr>
              <a:endParaRPr lang="en-US" sz="3499" dirty="0">
                <a:solidFill>
                  <a:srgbClr val="000000"/>
                </a:solidFill>
                <a:latin typeface="Oswald Bold"/>
              </a:endParaRPr>
            </a:p>
            <a:p>
              <a:pPr algn="just">
                <a:lnSpc>
                  <a:spcPts val="3639"/>
                </a:lnSpc>
              </a:pPr>
              <a:endParaRPr lang="en-US" sz="3499" dirty="0">
                <a:solidFill>
                  <a:srgbClr val="000000"/>
                </a:solidFill>
                <a:latin typeface="Oswald Bold"/>
              </a:endParaRPr>
            </a:p>
            <a:p>
              <a:pPr algn="just">
                <a:lnSpc>
                  <a:spcPts val="3639"/>
                </a:lnSpc>
              </a:pPr>
              <a:endParaRPr lang="en-US" sz="3499" dirty="0">
                <a:solidFill>
                  <a:srgbClr val="000000"/>
                </a:solidFill>
                <a:latin typeface="Oswald Bold"/>
              </a:endParaRPr>
            </a:p>
            <a:p>
              <a:pPr algn="just">
                <a:lnSpc>
                  <a:spcPts val="3639"/>
                </a:lnSpc>
              </a:pPr>
              <a:endParaRPr lang="en-US" sz="3499" dirty="0">
                <a:solidFill>
                  <a:srgbClr val="000000"/>
                </a:solidFill>
                <a:latin typeface="Oswald Bold"/>
              </a:endParaRPr>
            </a:p>
            <a:p>
              <a:pPr algn="just">
                <a:lnSpc>
                  <a:spcPts val="363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Oswald Bold"/>
                </a:rPr>
                <a:t> 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619286" y="36733"/>
            <a:ext cx="16211631" cy="120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86"/>
              </a:lnSpc>
            </a:pPr>
            <a:r>
              <a:rPr lang="en-US" sz="7163" spc="702" dirty="0">
                <a:solidFill>
                  <a:srgbClr val="231F20"/>
                </a:solidFill>
                <a:latin typeface="Oswald Bold"/>
              </a:rPr>
              <a:t>         </a:t>
            </a:r>
            <a:r>
              <a:rPr lang="en-US" sz="7163" u="sng" spc="702" dirty="0">
                <a:solidFill>
                  <a:srgbClr val="231F20"/>
                </a:solidFill>
                <a:latin typeface="Oswald Bold"/>
              </a:rPr>
              <a:t>OBJECTIVE 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" y="-190500"/>
            <a:ext cx="18287996" cy="3483918"/>
            <a:chOff x="1" y="-50173"/>
            <a:chExt cx="4816592" cy="917575"/>
          </a:xfrm>
        </p:grpSpPr>
        <p:sp>
          <p:nvSpPr>
            <p:cNvPr id="4" name="Freeform 4"/>
            <p:cNvSpPr/>
            <p:nvPr/>
          </p:nvSpPr>
          <p:spPr>
            <a:xfrm>
              <a:off x="1" y="-14842"/>
              <a:ext cx="4816592" cy="744130"/>
            </a:xfrm>
            <a:custGeom>
              <a:avLst/>
              <a:gdLst/>
              <a:ahLst/>
              <a:cxnLst/>
              <a:rect l="l" t="t" r="r" b="b"/>
              <a:pathLst>
                <a:path w="4816592" h="744130">
                  <a:moveTo>
                    <a:pt x="0" y="0"/>
                  </a:moveTo>
                  <a:lnTo>
                    <a:pt x="4816592" y="0"/>
                  </a:lnTo>
                  <a:lnTo>
                    <a:pt x="4816592" y="744130"/>
                  </a:lnTo>
                  <a:lnTo>
                    <a:pt x="0" y="74413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24563" y="-50173"/>
              <a:ext cx="1759466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518"/>
                </a:lnSpc>
              </a:pPr>
              <a:r>
                <a:rPr lang="en-US" sz="10399" dirty="0">
                  <a:solidFill>
                    <a:srgbClr val="FFFFFF"/>
                  </a:solidFill>
                  <a:latin typeface="Open Sauce"/>
                </a:rPr>
                <a:t>DATASET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267200" y="-2435196"/>
            <a:ext cx="6709932" cy="6885191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1410691" y="6504266"/>
            <a:ext cx="4473739" cy="636748"/>
            <a:chOff x="0" y="0"/>
            <a:chExt cx="1178269" cy="1677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Vision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414104" y="3760969"/>
            <a:ext cx="8466914" cy="597577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47800" y="3870400"/>
            <a:ext cx="6905030" cy="287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20"/>
              </a:lnSpc>
            </a:pPr>
            <a:r>
              <a:rPr lang="en-US" sz="16800" dirty="0">
                <a:solidFill>
                  <a:srgbClr val="000000"/>
                </a:solidFill>
                <a:latin typeface="Canva Sans Bold"/>
              </a:rPr>
              <a:t>MNIST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302" y="6919816"/>
            <a:ext cx="9230439" cy="42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  <a:spcBef>
                <a:spcPct val="0"/>
              </a:spcBef>
            </a:pPr>
            <a:r>
              <a:rPr lang="en-US" sz="2665">
                <a:solidFill>
                  <a:srgbClr val="000000"/>
                </a:solidFill>
                <a:latin typeface="Open Sauce"/>
              </a:rPr>
              <a:t>Modified National Institute of Standards and Technology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7772400" y="-10706100"/>
            <a:ext cx="15841853" cy="162556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63015" y="3771900"/>
            <a:ext cx="10384279" cy="685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29"/>
              </a:lnSpc>
            </a:pPr>
            <a:endParaRPr lang="en-US" sz="6905" spc="676" dirty="0">
              <a:solidFill>
                <a:srgbClr val="FFFFFF"/>
              </a:solidFill>
              <a:latin typeface="Oswald Medium"/>
            </a:endParaRPr>
          </a:p>
          <a:p>
            <a:pPr marL="863599" lvl="1" indent="-431800">
              <a:lnSpc>
                <a:spcPts val="5519"/>
              </a:lnSpc>
              <a:buFont typeface="Arial"/>
              <a:buChar char="•"/>
            </a:pPr>
            <a:r>
              <a:rPr lang="en-US" sz="3999" spc="391" dirty="0">
                <a:solidFill>
                  <a:srgbClr val="FFFFFF"/>
                </a:solidFill>
                <a:latin typeface="Oswald Medium"/>
              </a:rPr>
              <a:t>CREATING OUR X AND OUR Y</a:t>
            </a:r>
          </a:p>
          <a:p>
            <a:pPr marL="863599" lvl="1" indent="-431800">
              <a:lnSpc>
                <a:spcPts val="5519"/>
              </a:lnSpc>
              <a:buFont typeface="Arial"/>
              <a:buChar char="•"/>
            </a:pPr>
            <a:r>
              <a:rPr lang="en-US" sz="3999" spc="391" dirty="0">
                <a:solidFill>
                  <a:srgbClr val="FFFFFF"/>
                </a:solidFill>
                <a:latin typeface="Oswald Medium"/>
              </a:rPr>
              <a:t>SCALING OUR IMAGES</a:t>
            </a:r>
          </a:p>
          <a:p>
            <a:pPr marL="863599" lvl="1" indent="-431800">
              <a:lnSpc>
                <a:spcPts val="5519"/>
              </a:lnSpc>
              <a:buFont typeface="Arial"/>
              <a:buChar char="•"/>
            </a:pPr>
            <a:r>
              <a:rPr lang="en-US" sz="3999" spc="391" dirty="0">
                <a:solidFill>
                  <a:srgbClr val="FFFFFF"/>
                </a:solidFill>
                <a:latin typeface="Oswald Medium"/>
              </a:rPr>
              <a:t>RESHAPING OUR IMAGES</a:t>
            </a:r>
          </a:p>
          <a:p>
            <a:pPr marL="863599" lvl="1" indent="-431800">
              <a:lnSpc>
                <a:spcPts val="5519"/>
              </a:lnSpc>
              <a:buFont typeface="Arial"/>
              <a:buChar char="•"/>
            </a:pPr>
            <a:r>
              <a:rPr lang="en-US" sz="3999" spc="391" dirty="0">
                <a:solidFill>
                  <a:srgbClr val="FFFFFF"/>
                </a:solidFill>
                <a:latin typeface="Oswald Medium"/>
              </a:rPr>
              <a:t>DISTRIBUTION OF LABELS</a:t>
            </a:r>
          </a:p>
          <a:p>
            <a:pPr>
              <a:lnSpc>
                <a:spcPts val="12012"/>
              </a:lnSpc>
            </a:pPr>
            <a:endParaRPr lang="en-US" sz="3999" spc="391" dirty="0">
              <a:solidFill>
                <a:srgbClr val="FFFFFF"/>
              </a:solidFill>
              <a:latin typeface="Oswald Medium"/>
            </a:endParaRPr>
          </a:p>
          <a:p>
            <a:pPr>
              <a:lnSpc>
                <a:spcPts val="12012"/>
              </a:lnSpc>
            </a:pPr>
            <a:endParaRPr lang="en-US" sz="3999" spc="391" dirty="0">
              <a:solidFill>
                <a:srgbClr val="FFFFFF"/>
              </a:solidFill>
              <a:latin typeface="Oswald Medium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47294" y="-3843198"/>
            <a:ext cx="15841853" cy="16255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32CDAC-123D-3BDE-D6B5-44E991B4B363}"/>
              </a:ext>
            </a:extLst>
          </p:cNvPr>
          <p:cNvSpPr txBox="1"/>
          <p:nvPr/>
        </p:nvSpPr>
        <p:spPr>
          <a:xfrm>
            <a:off x="4495800" y="1832908"/>
            <a:ext cx="960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pc="676" dirty="0">
                <a:solidFill>
                  <a:srgbClr val="FFFFFF"/>
                </a:solidFill>
                <a:latin typeface="Oswald Medium"/>
              </a:rPr>
              <a:t>IMAGES PROCESSING </a:t>
            </a:r>
          </a:p>
          <a:p>
            <a:endParaRPr lang="en-US" sz="7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29790" y="18039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15565" y="3562176"/>
            <a:ext cx="2027545" cy="3080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035253">
            <a:off x="15331117" y="4817487"/>
            <a:ext cx="7835077" cy="1093902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252499" y="6881397"/>
            <a:ext cx="501082" cy="50108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515565" y="398072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9512" y="7583074"/>
            <a:ext cx="3467055" cy="102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>
                <a:solidFill>
                  <a:srgbClr val="231F20"/>
                </a:solidFill>
                <a:latin typeface="DM Sans Bold"/>
              </a:rPr>
              <a:t>SPLITING TRAINING DATA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003865" y="3562176"/>
            <a:ext cx="2027545" cy="308052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9740799" y="6882103"/>
            <a:ext cx="501082" cy="50108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940927" y="403982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468124" y="3562176"/>
            <a:ext cx="2027545" cy="3080525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3231356" y="6882103"/>
            <a:ext cx="501082" cy="50108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488736" y="403982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99783" y="7583074"/>
            <a:ext cx="2709833" cy="102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>
                <a:solidFill>
                  <a:srgbClr val="231F20"/>
                </a:solidFill>
                <a:latin typeface="DM Sans Bold"/>
              </a:rPr>
              <a:t>CREATING MODEL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90340" y="7583074"/>
            <a:ext cx="2709833" cy="102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>
                <a:solidFill>
                  <a:srgbClr val="231F20"/>
                </a:solidFill>
                <a:latin typeface="DM Sans Bold"/>
              </a:rPr>
              <a:t>TRAINING MODEL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799999">
            <a:off x="-3276608" y="-4080489"/>
            <a:ext cx="7835077" cy="10939025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3243486" y="288699"/>
            <a:ext cx="10426735" cy="1120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19"/>
              </a:lnSpc>
            </a:pPr>
            <a:r>
              <a:rPr lang="en-US" sz="8800" spc="590" dirty="0">
                <a:solidFill>
                  <a:srgbClr val="231F20"/>
                </a:solidFill>
                <a:latin typeface="DM Sans Bold"/>
              </a:rPr>
              <a:t>CNN MODEL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07869">
            <a:off x="12052165" y="1118883"/>
            <a:ext cx="12471670" cy="53514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07869">
            <a:off x="-4696947" y="10150458"/>
            <a:ext cx="12471670" cy="53514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1791" t="8184" r="5822" b="8184"/>
          <a:stretch>
            <a:fillRect/>
          </a:stretch>
        </p:blipFill>
        <p:spPr>
          <a:xfrm>
            <a:off x="2286000" y="2302249"/>
            <a:ext cx="13523608" cy="658520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8200" y="647700"/>
            <a:ext cx="11380188" cy="100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26"/>
              </a:lnSpc>
            </a:pPr>
            <a:r>
              <a:rPr lang="en-US" sz="7263" spc="711" dirty="0">
                <a:solidFill>
                  <a:srgbClr val="231F20"/>
                </a:solidFill>
                <a:latin typeface="Oswald Bold"/>
              </a:rPr>
              <a:t>CONVOLUTION LAYERS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923">
            <a:off x="13475833" y="-8787301"/>
            <a:ext cx="13977230" cy="143423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923">
            <a:off x="-6749870" y="2087146"/>
            <a:ext cx="13977230" cy="143423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r="18915"/>
          <a:stretch>
            <a:fillRect/>
          </a:stretch>
        </p:blipFill>
        <p:spPr>
          <a:xfrm>
            <a:off x="10439400" y="2550355"/>
            <a:ext cx="5747000" cy="734038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9600" y="1409700"/>
            <a:ext cx="10373166" cy="292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8"/>
              </a:lnSpc>
            </a:pPr>
            <a:r>
              <a:rPr lang="en-US" sz="11500" spc="812" dirty="0">
                <a:solidFill>
                  <a:srgbClr val="231F20"/>
                </a:solidFill>
                <a:latin typeface="Oswald Bold"/>
              </a:rPr>
              <a:t>MODEL </a:t>
            </a:r>
          </a:p>
          <a:p>
            <a:pPr marL="0" lvl="0" indent="0" algn="ctr">
              <a:lnSpc>
                <a:spcPts val="11438"/>
              </a:lnSpc>
              <a:spcBef>
                <a:spcPct val="0"/>
              </a:spcBef>
            </a:pPr>
            <a:r>
              <a:rPr lang="en-US" sz="11500" spc="812" dirty="0">
                <a:solidFill>
                  <a:srgbClr val="231F20"/>
                </a:solidFill>
                <a:latin typeface="Oswald Bold"/>
              </a:rPr>
              <a:t>SUMMARY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375</Words>
  <Application>Microsoft Office PowerPoint</Application>
  <PresentationFormat>Custom</PresentationFormat>
  <Paragraphs>86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Calibri</vt:lpstr>
      <vt:lpstr>Canva Sans Bold</vt:lpstr>
      <vt:lpstr>DM Sans Italics</vt:lpstr>
      <vt:lpstr>Oswald Medium</vt:lpstr>
      <vt:lpstr>Wingdings</vt:lpstr>
      <vt:lpstr>Oswald Bold</vt:lpstr>
      <vt:lpstr>Bradley Hand ITC</vt:lpstr>
      <vt:lpstr>DM Sans Bold Italics</vt:lpstr>
      <vt:lpstr>Arial</vt:lpstr>
      <vt:lpstr>DM Sans Bold</vt:lpstr>
      <vt:lpstr>Oswald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</dc:title>
  <dc:creator>Hemendra yadav</dc:creator>
  <cp:lastModifiedBy>Hemendra</cp:lastModifiedBy>
  <cp:revision>14</cp:revision>
  <dcterms:created xsi:type="dcterms:W3CDTF">2006-08-16T00:00:00Z</dcterms:created>
  <dcterms:modified xsi:type="dcterms:W3CDTF">2023-04-19T09:06:21Z</dcterms:modified>
  <dc:identifier>DAFgU3mIpJE</dc:identifier>
</cp:coreProperties>
</file>